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6" r:id="rId2"/>
  </p:sldMasterIdLst>
  <p:notesMasterIdLst>
    <p:notesMasterId r:id="rId15"/>
  </p:notesMasterIdLst>
  <p:sldIdLst>
    <p:sldId id="292" r:id="rId3"/>
    <p:sldId id="282" r:id="rId4"/>
    <p:sldId id="295" r:id="rId5"/>
    <p:sldId id="262" r:id="rId6"/>
    <p:sldId id="300" r:id="rId7"/>
    <p:sldId id="290" r:id="rId8"/>
    <p:sldId id="302" r:id="rId9"/>
    <p:sldId id="291" r:id="rId10"/>
    <p:sldId id="283" r:id="rId11"/>
    <p:sldId id="269" r:id="rId12"/>
    <p:sldId id="299" r:id="rId13"/>
    <p:sldId id="29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00FF"/>
    <a:srgbClr val="0000CC"/>
    <a:srgbClr val="00FF00"/>
    <a:srgbClr val="080808"/>
    <a:srgbClr val="CCFFCC"/>
    <a:srgbClr val="FFFFCC"/>
    <a:srgbClr val="6600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40" autoAdjust="0"/>
  </p:normalViewPr>
  <p:slideViewPr>
    <p:cSldViewPr>
      <p:cViewPr varScale="1">
        <p:scale>
          <a:sx n="40" d="100"/>
          <a:sy n="40" d="100"/>
        </p:scale>
        <p:origin x="-133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350F12D-90CB-4E36-BB76-5787E15C3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7225F-75BB-45C7-9026-971F0611240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ªts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8F1B3-1030-4FC2-B82B-DC354FED2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831FC-41DE-47EC-9158-CD05960A1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85C89-D3CB-4C29-AD25-BCFABEAF6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630E3-7937-462B-A337-840786FE7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AB51-8783-49EB-9E7E-37D138F11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2D7C-09D5-40BB-BA6D-DE4342EAE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C7183-AC79-4A33-8F62-61960BAF4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7CBAF-44F3-4CC5-B2E6-AA61A0E17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8BC5B-C151-43A6-BCAE-C82989D84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CAD14-3806-45C5-9AFA-1BD3E2DBD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2569-33F3-49D8-9ADD-54BFECB3B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D6416-FBEF-4948-A884-4C678ECEE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4EAB0-47E9-4461-B05A-46D3E30EC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FB169-E7C0-4C6B-B562-31B1F8625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62B73-9E4D-46C3-B7D7-FDBD981FE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9A56C-35DD-4F87-AB13-3D3B7EFE5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303B9-B032-4BA0-9408-93B8E3CFC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2C0DA-B78F-406F-A70E-7C2EC3F0C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E2943-54D7-48F7-B652-815C08669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95475-4E53-4E01-9301-C734AF17D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924FD-A80A-4BCB-A415-5266A25E4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3BB83-42D7-477C-BB33-B8929C98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1D6686E-B2A0-4770-8669-F19E35ABC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D3295B9-866F-437B-A2DE-69E7F2A0C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600200" y="228600"/>
            <a:ext cx="6172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" charset="0"/>
              </a:rPr>
              <a:t>   </a:t>
            </a:r>
            <a:endParaRPr lang="en-US" sz="3200">
              <a:solidFill>
                <a:srgbClr val="1C1C1C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1C1C1C"/>
                </a:solidFill>
                <a:latin typeface="Arial" charset="0"/>
              </a:rPr>
              <a:t>                      </a:t>
            </a:r>
            <a:r>
              <a:rPr lang="en-US" sz="3200" u="sng">
                <a:solidFill>
                  <a:srgbClr val="1C1C1C"/>
                </a:solidFill>
                <a:latin typeface="Arial" charset="0"/>
              </a:rPr>
              <a:t>Tập </a:t>
            </a:r>
            <a:r>
              <a:rPr lang="vi-VN" sz="3200" u="sng">
                <a:solidFill>
                  <a:srgbClr val="1C1C1C"/>
                </a:solidFill>
                <a:latin typeface="Arial" charset="0"/>
              </a:rPr>
              <a:t>đ</a:t>
            </a:r>
            <a:r>
              <a:rPr lang="en-US" sz="3200" u="sng">
                <a:solidFill>
                  <a:srgbClr val="1C1C1C"/>
                </a:solidFill>
                <a:latin typeface="Arial" charset="0"/>
              </a:rPr>
              <a:t>ọc</a:t>
            </a:r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2286000" y="1905000"/>
            <a:ext cx="4343400" cy="914400"/>
          </a:xfrm>
          <a:prstGeom prst="horizontalScrol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FF3300"/>
                </a:solidFill>
                <a:latin typeface="Arial" charset="0"/>
              </a:rPr>
              <a:t>Kiểm tra bài cũ</a:t>
            </a:r>
          </a:p>
        </p:txBody>
      </p:sp>
      <p:sp>
        <p:nvSpPr>
          <p:cNvPr id="90125" name="AutoShape 13"/>
          <p:cNvSpPr>
            <a:spLocks noChangeArrowheads="1"/>
          </p:cNvSpPr>
          <p:nvPr/>
        </p:nvSpPr>
        <p:spPr bwMode="auto">
          <a:xfrm>
            <a:off x="1295400" y="2667000"/>
            <a:ext cx="6781800" cy="1524000"/>
          </a:xfrm>
          <a:prstGeom prst="horizontalScroll">
            <a:avLst>
              <a:gd name="adj" fmla="val 12500"/>
            </a:avLst>
          </a:prstGeom>
          <a:solidFill>
            <a:srgbClr val="CC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000">
                <a:solidFill>
                  <a:srgbClr val="0000CC"/>
                </a:solidFill>
                <a:latin typeface="Arial" charset="0"/>
              </a:rPr>
              <a:t>Cuộc tấn công của c</a:t>
            </a:r>
            <a:r>
              <a:rPr lang="vi-VN" sz="2000">
                <a:solidFill>
                  <a:srgbClr val="0000CC"/>
                </a:solidFill>
                <a:latin typeface="Arial" charset="0"/>
              </a:rPr>
              <a:t>ơ</a:t>
            </a:r>
            <a:r>
              <a:rPr lang="en-US" sz="2000">
                <a:solidFill>
                  <a:srgbClr val="0000CC"/>
                </a:solidFill>
                <a:latin typeface="Arial" charset="0"/>
              </a:rPr>
              <a:t>n bão biển dữ dội nh</a:t>
            </a:r>
            <a:r>
              <a:rPr lang="vi-VN" sz="2000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0000CC"/>
                </a:solidFill>
                <a:latin typeface="Arial" charset="0"/>
              </a:rPr>
              <a:t> thế nào?</a:t>
            </a:r>
          </a:p>
        </p:txBody>
      </p:sp>
      <p:sp>
        <p:nvSpPr>
          <p:cNvPr id="90126" name="AutoShape 14"/>
          <p:cNvSpPr>
            <a:spLocks noChangeArrowheads="1"/>
          </p:cNvSpPr>
          <p:nvPr/>
        </p:nvSpPr>
        <p:spPr bwMode="auto">
          <a:xfrm>
            <a:off x="1295400" y="4267200"/>
            <a:ext cx="6781800" cy="1524000"/>
          </a:xfrm>
          <a:prstGeom prst="horizontalScrol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000">
                <a:solidFill>
                  <a:srgbClr val="660066"/>
                </a:solidFill>
                <a:latin typeface="Arial" charset="0"/>
              </a:rPr>
              <a:t>Em hãy nêu nội dung chính của bài “Thắng biển”.</a:t>
            </a:r>
          </a:p>
        </p:txBody>
      </p:sp>
      <p:pic>
        <p:nvPicPr>
          <p:cNvPr id="4102" name="Picture 1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0" y="511175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543800" y="526415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8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9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391400" y="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4" grpId="0" animBg="1"/>
      <p:bldP spid="90125" grpId="0" animBg="1"/>
      <p:bldP spid="901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/>
          <p:cNvSpPr>
            <a:spLocks noChangeShapeType="1"/>
          </p:cNvSpPr>
          <p:nvPr/>
        </p:nvSpPr>
        <p:spPr bwMode="auto">
          <a:xfrm>
            <a:off x="4572000" y="2514600"/>
            <a:ext cx="0" cy="43434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295400" y="762000"/>
            <a:ext cx="66294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Arial" charset="0"/>
              </a:rPr>
              <a:t>   </a:t>
            </a:r>
            <a:r>
              <a:rPr lang="en-US" sz="3200" u="sng">
                <a:solidFill>
                  <a:srgbClr val="1C1C1C"/>
                </a:solidFill>
                <a:latin typeface="Arial" charset="0"/>
              </a:rPr>
              <a:t>Tập </a:t>
            </a:r>
            <a:r>
              <a:rPr lang="vi-VN" sz="3200" u="sng">
                <a:solidFill>
                  <a:srgbClr val="1C1C1C"/>
                </a:solidFill>
                <a:latin typeface="Arial" charset="0"/>
              </a:rPr>
              <a:t>đ</a:t>
            </a:r>
            <a:r>
              <a:rPr lang="en-US" sz="3200" u="sng">
                <a:solidFill>
                  <a:srgbClr val="1C1C1C"/>
                </a:solidFill>
                <a:latin typeface="Arial" charset="0"/>
              </a:rPr>
              <a:t>ọc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1C1C1C"/>
                </a:solidFill>
                <a:latin typeface="Arial" charset="0"/>
              </a:rPr>
              <a:t>    Ga-vrốt ngoài chiến lũy </a:t>
            </a:r>
            <a:r>
              <a:rPr lang="en-US" sz="2000" i="1">
                <a:solidFill>
                  <a:srgbClr val="1C1C1C"/>
                </a:solidFill>
                <a:latin typeface="Arial" charset="0"/>
              </a:rPr>
              <a:t>(Trang 80)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i="1">
                <a:solidFill>
                  <a:srgbClr val="1C1C1C"/>
                </a:solidFill>
                <a:latin typeface="Arial" charset="0"/>
              </a:rPr>
              <a:t>                                                         (Theo</a:t>
            </a:r>
            <a:r>
              <a:rPr lang="en-US" sz="1600" i="1">
                <a:solidFill>
                  <a:srgbClr val="1C1C1C"/>
                </a:solidFill>
              </a:rPr>
              <a:t> </a:t>
            </a:r>
            <a:r>
              <a:rPr lang="en-US" sz="2000" i="1">
                <a:solidFill>
                  <a:srgbClr val="1C1C1C"/>
                </a:solidFill>
                <a:latin typeface="Arial" charset="0"/>
              </a:rPr>
              <a:t>HUY-GÔ)</a:t>
            </a:r>
            <a:r>
              <a:rPr lang="en-US" sz="1600">
                <a:solidFill>
                  <a:srgbClr val="1C1C1C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endParaRPr lang="en-US" sz="2000">
              <a:solidFill>
                <a:srgbClr val="1C1C1C"/>
              </a:solidFill>
              <a:latin typeface=".VnTime" pitchFamily="34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0" y="2514600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solidFill>
                  <a:srgbClr val="1C1C1C"/>
                </a:solidFill>
                <a:latin typeface="Arial" charset="0"/>
              </a:rPr>
              <a:t>I. Luyện </a:t>
            </a:r>
            <a:r>
              <a:rPr lang="vi-VN" sz="2000" u="sng">
                <a:solidFill>
                  <a:srgbClr val="1C1C1C"/>
                </a:solidFill>
                <a:latin typeface="Arial" charset="0"/>
              </a:rPr>
              <a:t>đ</a:t>
            </a:r>
            <a:r>
              <a:rPr lang="en-US" sz="2000" u="sng">
                <a:solidFill>
                  <a:srgbClr val="1C1C1C"/>
                </a:solidFill>
                <a:latin typeface="Arial" charset="0"/>
              </a:rPr>
              <a:t>ọc</a:t>
            </a:r>
            <a:r>
              <a:rPr lang="en-US" sz="2000">
                <a:solidFill>
                  <a:srgbClr val="1C1C1C"/>
                </a:solidFill>
                <a:latin typeface="Arial" charset="0"/>
              </a:rPr>
              <a:t>: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0" y="2971800"/>
            <a:ext cx="46482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latin typeface="Arial" charset="0"/>
              </a:rPr>
              <a:t>- Ăng-giôn-ra, Ga-vrốt, Cuốc-phây-rắc.</a:t>
            </a:r>
          </a:p>
          <a:p>
            <a:pPr eaLnBrk="0" hangingPunct="0">
              <a:spcBef>
                <a:spcPct val="50000"/>
              </a:spcBef>
            </a:pPr>
            <a:endParaRPr lang="en-US" sz="200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1828800" y="441960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 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5105400" y="2514600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u="sng">
                <a:solidFill>
                  <a:srgbClr val="1C1C1C"/>
                </a:solidFill>
                <a:latin typeface="Arial" charset="0"/>
              </a:rPr>
              <a:t>II. Tìm hiểu bài</a:t>
            </a:r>
            <a:r>
              <a:rPr lang="en-US" sz="2000">
                <a:solidFill>
                  <a:srgbClr val="1C1C1C"/>
                </a:solidFill>
                <a:latin typeface="Arial" charset="0"/>
              </a:rPr>
              <a:t>: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648200" y="3886200"/>
            <a:ext cx="495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latin typeface="Arial" charset="0"/>
              </a:rPr>
              <a:t>* Nội dung: Bài v</a:t>
            </a:r>
            <a:r>
              <a:rPr lang="vi-VN" sz="2000">
                <a:solidFill>
                  <a:schemeClr val="bg2"/>
                </a:solidFill>
                <a:latin typeface="Arial" charset="0"/>
              </a:rPr>
              <a:t>ă</a:t>
            </a:r>
            <a:r>
              <a:rPr lang="en-US" sz="2000">
                <a:solidFill>
                  <a:schemeClr val="bg2"/>
                </a:solidFill>
                <a:latin typeface="Arial" charset="0"/>
              </a:rPr>
              <a:t>n ca ngợi lòng dũng cảm của chú bé Ga-vrốt.</a:t>
            </a:r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1600200" y="314325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   </a:t>
            </a:r>
            <a:endParaRPr lang="en-US" sz="28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3322" name="Rectangle 16"/>
          <p:cNvSpPr>
            <a:spLocks noChangeArrowheads="1"/>
          </p:cNvSpPr>
          <p:nvPr/>
        </p:nvSpPr>
        <p:spPr bwMode="auto">
          <a:xfrm>
            <a:off x="4718050" y="2981325"/>
            <a:ext cx="480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Arial" charset="0"/>
              </a:rPr>
              <a:t>- Ga-vrốt ra ngoài chiến lũy nhặt </a:t>
            </a:r>
            <a:r>
              <a:rPr lang="vi-VN" sz="2000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000">
                <a:solidFill>
                  <a:schemeClr val="bg2"/>
                </a:solidFill>
                <a:latin typeface="Arial" charset="0"/>
              </a:rPr>
              <a:t>ạn.</a:t>
            </a:r>
          </a:p>
        </p:txBody>
      </p:sp>
      <p:sp>
        <p:nvSpPr>
          <p:cNvPr id="13323" name="Rectangle 17"/>
          <p:cNvSpPr>
            <a:spLocks noChangeArrowheads="1"/>
          </p:cNvSpPr>
          <p:nvPr/>
        </p:nvSpPr>
        <p:spPr bwMode="auto">
          <a:xfrm>
            <a:off x="4679950" y="3433763"/>
            <a:ext cx="3584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latin typeface="Arial" charset="0"/>
              </a:rPr>
              <a:t>- Lòng dũng cảm của Ga-vrốt.</a:t>
            </a:r>
          </a:p>
        </p:txBody>
      </p:sp>
      <p:pic>
        <p:nvPicPr>
          <p:cNvPr id="13324" name="Picture 18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391400" y="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9" descr="img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20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3" descr="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2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391400" y="511175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4"/>
          <p:cNvSpPr txBox="1">
            <a:spLocks noChangeArrowheads="1"/>
          </p:cNvSpPr>
          <p:nvPr/>
        </p:nvSpPr>
        <p:spPr bwMode="auto">
          <a:xfrm>
            <a:off x="0" y="3176588"/>
            <a:ext cx="47244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  <a:latin typeface="Arial" charset="0"/>
              </a:rPr>
              <a:t> </a:t>
            </a:r>
            <a:r>
              <a:rPr lang="en-US" sz="2000">
                <a:solidFill>
                  <a:srgbClr val="6600CC"/>
                </a:solidFill>
                <a:latin typeface="Arial" charset="0"/>
              </a:rPr>
              <a:t>- Ga-vrốt dốc bảy, tám bao </a:t>
            </a:r>
            <a:r>
              <a:rPr lang="vi-VN" sz="2000">
                <a:solidFill>
                  <a:srgbClr val="6600CC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6600CC"/>
                </a:solidFill>
                <a:latin typeface="Arial" charset="0"/>
              </a:rPr>
              <a:t>ạn </a:t>
            </a:r>
            <a:r>
              <a:rPr lang="vi-VN" sz="2000">
                <a:solidFill>
                  <a:srgbClr val="6600CC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6600CC"/>
                </a:solidFill>
                <a:latin typeface="Arial" charset="0"/>
              </a:rPr>
              <a:t>ầu tiên không có gì nguy hiểm lắm. Em nằm xuống rồi lại </a:t>
            </a:r>
            <a:r>
              <a:rPr lang="vi-VN" sz="2000">
                <a:solidFill>
                  <a:srgbClr val="6600CC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6600CC"/>
                </a:solidFill>
                <a:latin typeface="Arial" charset="0"/>
              </a:rPr>
              <a:t>ứng thẳng lên, ẩn vào một góc cửa, rồi lại phốc ra, tới, lui, dốc cạn các bao </a:t>
            </a:r>
            <a:r>
              <a:rPr lang="vi-VN" sz="2000">
                <a:solidFill>
                  <a:srgbClr val="6600CC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6600CC"/>
                </a:solidFill>
                <a:latin typeface="Arial" charset="0"/>
              </a:rPr>
              <a:t>ạn và chất </a:t>
            </a:r>
            <a:r>
              <a:rPr lang="vi-VN" sz="2000">
                <a:solidFill>
                  <a:srgbClr val="6600CC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6600CC"/>
                </a:solidFill>
                <a:latin typeface="Arial" charset="0"/>
              </a:rPr>
              <a:t>ầy giỏ.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rgbClr val="6600CC"/>
                </a:solidFill>
                <a:latin typeface="Arial" charset="0"/>
              </a:rPr>
              <a:t>  Nghĩa quân mắt không rời cậu bé. Đó không phải là một em nhỏ, không phải là một con ng</a:t>
            </a:r>
            <a:r>
              <a:rPr lang="vi-VN" sz="2000">
                <a:solidFill>
                  <a:srgbClr val="6600CC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6600CC"/>
                </a:solidFill>
                <a:latin typeface="Arial" charset="0"/>
              </a:rPr>
              <a:t>ời nữa, mà là một thiên thần. Đạn bắn theo em, em nhanh h</a:t>
            </a:r>
            <a:r>
              <a:rPr lang="vi-VN" sz="2000">
                <a:solidFill>
                  <a:srgbClr val="6600CC"/>
                </a:solidFill>
                <a:latin typeface="Arial" charset="0"/>
              </a:rPr>
              <a:t>ơ</a:t>
            </a:r>
            <a:r>
              <a:rPr lang="en-US" sz="2000">
                <a:solidFill>
                  <a:srgbClr val="6600CC"/>
                </a:solidFill>
                <a:latin typeface="Arial" charset="0"/>
              </a:rPr>
              <a:t>n </a:t>
            </a:r>
            <a:r>
              <a:rPr lang="vi-VN" sz="2000">
                <a:solidFill>
                  <a:srgbClr val="6600CC"/>
                </a:solidFill>
                <a:latin typeface="Arial" charset="0"/>
              </a:rPr>
              <a:t>đ</a:t>
            </a:r>
            <a:r>
              <a:rPr lang="en-US" sz="2000">
                <a:solidFill>
                  <a:srgbClr val="6600CC"/>
                </a:solidFill>
                <a:latin typeface="Arial" charset="0"/>
              </a:rPr>
              <a:t>ạn. Em ch</a:t>
            </a:r>
            <a:r>
              <a:rPr lang="vi-VN" sz="2000">
                <a:solidFill>
                  <a:srgbClr val="6600CC"/>
                </a:solidFill>
                <a:latin typeface="Arial" charset="0"/>
              </a:rPr>
              <a:t>ơ</a:t>
            </a:r>
            <a:r>
              <a:rPr lang="en-US" sz="2000">
                <a:solidFill>
                  <a:srgbClr val="6600CC"/>
                </a:solidFill>
                <a:latin typeface="Arial" charset="0"/>
              </a:rPr>
              <a:t>i trò ú tim với cái chết một cách thật ghê rợn.</a:t>
            </a: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4800600" y="2438400"/>
            <a:ext cx="0" cy="4419600"/>
          </a:xfrm>
          <a:prstGeom prst="line">
            <a:avLst/>
          </a:prstGeom>
          <a:noFill/>
          <a:ln w="9525">
            <a:solidFill>
              <a:srgbClr val="08080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524000" y="681038"/>
            <a:ext cx="6477000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3200">
                <a:latin typeface="Arial" charset="0"/>
              </a:rPr>
              <a:t>   </a:t>
            </a:r>
            <a:r>
              <a:rPr lang="en-US" sz="3200" u="sng">
                <a:solidFill>
                  <a:srgbClr val="1C1C1C"/>
                </a:solidFill>
                <a:latin typeface="Arial" charset="0"/>
              </a:rPr>
              <a:t>Tập </a:t>
            </a:r>
            <a:r>
              <a:rPr lang="vi-VN" sz="3200" u="sng">
                <a:solidFill>
                  <a:srgbClr val="1C1C1C"/>
                </a:solidFill>
                <a:latin typeface="Arial" charset="0"/>
              </a:rPr>
              <a:t>đ</a:t>
            </a:r>
            <a:r>
              <a:rPr lang="en-US" sz="3200" u="sng">
                <a:solidFill>
                  <a:srgbClr val="1C1C1C"/>
                </a:solidFill>
                <a:latin typeface="Arial" charset="0"/>
              </a:rPr>
              <a:t>ọc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3200">
                <a:solidFill>
                  <a:srgbClr val="1C1C1C"/>
                </a:solidFill>
                <a:latin typeface="Arial" charset="0"/>
              </a:rPr>
              <a:t>    Ga-vrốt ngoài chiến lũy </a:t>
            </a:r>
            <a:r>
              <a:rPr lang="en-US" sz="2000" i="1">
                <a:solidFill>
                  <a:srgbClr val="1C1C1C"/>
                </a:solidFill>
                <a:latin typeface="Arial" charset="0"/>
              </a:rPr>
              <a:t>(Trang 80)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sz="2000" i="1">
                <a:solidFill>
                  <a:srgbClr val="1C1C1C"/>
                </a:solidFill>
                <a:latin typeface="Arial" charset="0"/>
              </a:rPr>
              <a:t>  (Theo</a:t>
            </a:r>
            <a:r>
              <a:rPr lang="en-US" sz="1600" i="1">
                <a:solidFill>
                  <a:srgbClr val="1C1C1C"/>
                </a:solidFill>
              </a:rPr>
              <a:t> </a:t>
            </a:r>
            <a:r>
              <a:rPr lang="en-US" sz="2000" i="1">
                <a:solidFill>
                  <a:srgbClr val="1C1C1C"/>
                </a:solidFill>
                <a:latin typeface="Arial" charset="0"/>
              </a:rPr>
              <a:t>HUY-GÔ)</a:t>
            </a:r>
            <a:r>
              <a:rPr lang="en-US" sz="1600">
                <a:solidFill>
                  <a:srgbClr val="1C1C1C"/>
                </a:solidFill>
              </a:rPr>
              <a:t> </a:t>
            </a:r>
            <a:endParaRPr lang="en-US" sz="1600">
              <a:solidFill>
                <a:srgbClr val="1C1C1C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sz="2000">
              <a:solidFill>
                <a:srgbClr val="1C1C1C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sz="2000">
              <a:latin typeface=".VnTime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-3175" y="2209800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solidFill>
                  <a:srgbClr val="1C1C1C"/>
                </a:solidFill>
                <a:latin typeface="Arial" charset="0"/>
              </a:rPr>
              <a:t>I. Luyện </a:t>
            </a:r>
            <a:r>
              <a:rPr lang="vi-VN" sz="2000" u="sng">
                <a:solidFill>
                  <a:srgbClr val="1C1C1C"/>
                </a:solidFill>
                <a:latin typeface="Arial" charset="0"/>
              </a:rPr>
              <a:t>đ</a:t>
            </a:r>
            <a:r>
              <a:rPr lang="en-US" sz="2000" u="sng">
                <a:solidFill>
                  <a:srgbClr val="1C1C1C"/>
                </a:solidFill>
                <a:latin typeface="Arial" charset="0"/>
              </a:rPr>
              <a:t>ọc</a:t>
            </a:r>
            <a:r>
              <a:rPr lang="en-US" sz="2000">
                <a:solidFill>
                  <a:srgbClr val="1C1C1C"/>
                </a:solidFill>
                <a:latin typeface="Arial" charset="0"/>
              </a:rPr>
              <a:t>: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876800" y="2209800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u="sng">
                <a:solidFill>
                  <a:srgbClr val="1C1C1C"/>
                </a:solidFill>
                <a:latin typeface="Arial" charset="0"/>
              </a:rPr>
              <a:t>II. Tìm hiểu bài</a:t>
            </a:r>
            <a:r>
              <a:rPr lang="en-US" sz="2000">
                <a:solidFill>
                  <a:srgbClr val="1C1C1C"/>
                </a:solidFill>
                <a:latin typeface="Arial" charset="0"/>
              </a:rPr>
              <a:t>: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600200" y="7620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     </a:t>
            </a:r>
            <a:endParaRPr lang="en-US" sz="28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876800" y="25908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latin typeface="Arial" charset="0"/>
              </a:rPr>
              <a:t>* Nội dung: Bài v</a:t>
            </a:r>
            <a:r>
              <a:rPr lang="vi-VN" sz="2000">
                <a:solidFill>
                  <a:schemeClr val="bg2"/>
                </a:solidFill>
                <a:latin typeface="Arial" charset="0"/>
              </a:rPr>
              <a:t>ă</a:t>
            </a:r>
            <a:r>
              <a:rPr lang="en-US" sz="2000">
                <a:solidFill>
                  <a:schemeClr val="bg2"/>
                </a:solidFill>
                <a:latin typeface="Arial" charset="0"/>
              </a:rPr>
              <a:t>n ca ngợi lòng dũng cảm của chú bé Ga-vrốt.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0" y="2620963"/>
            <a:ext cx="48768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latin typeface="Arial" charset="0"/>
              </a:rPr>
              <a:t>- Ăng-giôn-ra, Ga-vrốt, Cuốc-phây-rắc.</a:t>
            </a:r>
          </a:p>
          <a:p>
            <a:pPr eaLnBrk="0" hangingPunct="0">
              <a:spcBef>
                <a:spcPct val="50000"/>
              </a:spcBef>
            </a:pPr>
            <a:endParaRPr lang="en-US" sz="2000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14346" name="Line 24"/>
          <p:cNvSpPr>
            <a:spLocks noChangeShapeType="1"/>
          </p:cNvSpPr>
          <p:nvPr/>
        </p:nvSpPr>
        <p:spPr bwMode="auto">
          <a:xfrm>
            <a:off x="914400" y="4953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Text Box 85"/>
          <p:cNvSpPr txBox="1">
            <a:spLocks noChangeArrowheads="1"/>
          </p:cNvSpPr>
          <p:nvPr/>
        </p:nvSpPr>
        <p:spPr bwMode="auto">
          <a:xfrm>
            <a:off x="6096000" y="4191000"/>
            <a:ext cx="2133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pic>
        <p:nvPicPr>
          <p:cNvPr id="14348" name="Picture 89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391400" y="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90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91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92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391400" y="511175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4876800" y="26670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066800" y="990600"/>
            <a:ext cx="731520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Arial" charset="0"/>
              </a:rPr>
              <a:t>   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3200">
                <a:latin typeface="Arial" charset="0"/>
              </a:rPr>
              <a:t>        Ga-vrốt ngoài chiến lũy </a:t>
            </a:r>
            <a:r>
              <a:rPr lang="en-US" i="1">
                <a:latin typeface="Arial" charset="0"/>
              </a:rPr>
              <a:t>(Trang 80)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i="1">
                <a:latin typeface="Arial" charset="0"/>
              </a:rPr>
              <a:t>                                                                                (Theo HUY-GÔ)</a:t>
            </a:r>
            <a:r>
              <a:rPr lang="en-US" sz="3200">
                <a:latin typeface="Arial" charset="0"/>
              </a:rPr>
              <a:t>  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600200" y="314325"/>
            <a:ext cx="61722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   </a:t>
            </a:r>
            <a:endParaRPr lang="en-US" sz="28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>
                <a:latin typeface="Arial" charset="0"/>
              </a:rPr>
              <a:t>                      </a:t>
            </a:r>
            <a:r>
              <a:rPr lang="en-US" sz="2800" u="sng">
                <a:latin typeface="Arial" charset="0"/>
              </a:rPr>
              <a:t>Tập </a:t>
            </a:r>
            <a:r>
              <a:rPr lang="vi-VN" sz="2800" u="sng">
                <a:latin typeface="Arial" charset="0"/>
              </a:rPr>
              <a:t>đ</a:t>
            </a:r>
            <a:r>
              <a:rPr lang="en-US" sz="2800" u="sng">
                <a:latin typeface="Arial" charset="0"/>
              </a:rPr>
              <a:t>ọc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-3175" y="2667000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latin typeface="Arial" charset="0"/>
              </a:rPr>
              <a:t>I. Luyện </a:t>
            </a:r>
            <a:r>
              <a:rPr lang="vi-VN" sz="2000" u="sng">
                <a:latin typeface="Arial" charset="0"/>
              </a:rPr>
              <a:t>đ</a:t>
            </a:r>
            <a:r>
              <a:rPr lang="en-US" sz="2000" u="sng">
                <a:latin typeface="Arial" charset="0"/>
              </a:rPr>
              <a:t>ọc</a:t>
            </a:r>
            <a:r>
              <a:rPr lang="en-US" sz="2000">
                <a:latin typeface="Arial" charset="0"/>
              </a:rPr>
              <a:t>: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-41275" y="3124200"/>
            <a:ext cx="49942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Arial" charset="0"/>
              </a:rPr>
              <a:t>- Ăng-giôn-ra, Ga-vrốt, Cuốc-phây-rắc.</a:t>
            </a:r>
          </a:p>
          <a:p>
            <a:pPr eaLnBrk="0" hangingPunct="0">
              <a:spcBef>
                <a:spcPct val="50000"/>
              </a:spcBef>
            </a:pPr>
            <a:endParaRPr lang="en-US" sz="20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4953000" y="2667000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u="sng">
                <a:latin typeface="Arial" charset="0"/>
              </a:rPr>
              <a:t>II. Tìm hiểu bài</a:t>
            </a:r>
            <a:r>
              <a:rPr lang="en-US" sz="2000">
                <a:latin typeface="Arial" charset="0"/>
              </a:rPr>
              <a:t>: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4876800" y="3140075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Arial" charset="0"/>
              </a:rPr>
              <a:t>* Nội dung: Bài v</a:t>
            </a:r>
            <a:r>
              <a:rPr lang="vi-VN" sz="2000">
                <a:solidFill>
                  <a:srgbClr val="0000CC"/>
                </a:solidFill>
                <a:latin typeface="Arial" charset="0"/>
              </a:rPr>
              <a:t>ă</a:t>
            </a:r>
            <a:r>
              <a:rPr lang="en-US" sz="2000">
                <a:solidFill>
                  <a:srgbClr val="0000CC"/>
                </a:solidFill>
                <a:latin typeface="Arial" charset="0"/>
              </a:rPr>
              <a:t>n ca ngợi lòng dũng cảm của chú bé Ga-vrốt.</a:t>
            </a:r>
          </a:p>
        </p:txBody>
      </p:sp>
      <p:pic>
        <p:nvPicPr>
          <p:cNvPr id="15369" name="Picture 11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3175" y="5108575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391400" y="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3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543800" y="526415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3" descr="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2"/>
          <p:cNvSpPr>
            <a:spLocks noChangeShapeType="1"/>
          </p:cNvSpPr>
          <p:nvPr/>
        </p:nvSpPr>
        <p:spPr bwMode="auto">
          <a:xfrm>
            <a:off x="4876800" y="2667000"/>
            <a:ext cx="0" cy="41910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1600200" y="228600"/>
            <a:ext cx="6172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 sz="2400">
                <a:latin typeface="Arial" charset="0"/>
              </a:rPr>
              <a:t>   </a:t>
            </a:r>
            <a:endParaRPr lang="en-US" sz="3200">
              <a:solidFill>
                <a:srgbClr val="1C1C1C"/>
              </a:solidFill>
              <a:latin typeface="Arial" charset="0"/>
            </a:endParaRPr>
          </a:p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 sz="3200">
                <a:solidFill>
                  <a:srgbClr val="1C1C1C"/>
                </a:solidFill>
                <a:latin typeface="Arial" charset="0"/>
              </a:rPr>
              <a:t>                      </a:t>
            </a:r>
            <a:endParaRPr lang="en-US" sz="3200" u="sng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-3175" y="2590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1C1C1C"/>
                </a:solidFill>
                <a:latin typeface="Arial" charset="0"/>
              </a:rPr>
              <a:t>I. Luyện </a:t>
            </a:r>
            <a:r>
              <a:rPr lang="vi-VN" sz="2400" u="sng">
                <a:solidFill>
                  <a:srgbClr val="1C1C1C"/>
                </a:solidFill>
                <a:latin typeface="Arial" charset="0"/>
              </a:rPr>
              <a:t>đ</a:t>
            </a:r>
            <a:r>
              <a:rPr lang="en-US" sz="2400" u="sng">
                <a:solidFill>
                  <a:srgbClr val="1C1C1C"/>
                </a:solidFill>
                <a:latin typeface="Arial" charset="0"/>
              </a:rPr>
              <a:t>ọc: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0" y="3078163"/>
            <a:ext cx="4800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- Ăng-giôn-ra, Ga-vrốt, Cuốc-phây-rắc.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953000" y="2590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u="sng">
                <a:solidFill>
                  <a:srgbClr val="1C1C1C"/>
                </a:solidFill>
                <a:latin typeface="Arial" charset="0"/>
              </a:rPr>
              <a:t>II. Tìm hiểu bài</a:t>
            </a:r>
            <a:r>
              <a:rPr lang="en-US" sz="2400">
                <a:solidFill>
                  <a:srgbClr val="1C1C1C"/>
                </a:solidFill>
                <a:latin typeface="Arial" charset="0"/>
              </a:rPr>
              <a:t>: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4953000" y="3063875"/>
            <a:ext cx="4191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200">
                <a:solidFill>
                  <a:srgbClr val="1C1C1C"/>
                </a:solidFill>
                <a:latin typeface="Arial" charset="0"/>
              </a:rPr>
              <a:t>+ Ga-vrốt ra ngoài chiến lũy </a:t>
            </a:r>
            <a:r>
              <a:rPr lang="vi-VN" sz="2200">
                <a:solidFill>
                  <a:srgbClr val="1C1C1C"/>
                </a:solidFill>
                <a:latin typeface="Arial" charset="0"/>
              </a:rPr>
              <a:t>đ</a:t>
            </a:r>
            <a:r>
              <a:rPr lang="en-US" sz="2200">
                <a:solidFill>
                  <a:srgbClr val="1C1C1C"/>
                </a:solidFill>
                <a:latin typeface="Arial" charset="0"/>
              </a:rPr>
              <a:t>ể làm gì?</a:t>
            </a:r>
          </a:p>
        </p:txBody>
      </p:sp>
      <p:pic>
        <p:nvPicPr>
          <p:cNvPr id="5128" name="Picture 9" descr="im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543800" y="526415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8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3" descr="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20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391400" y="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990600" y="838200"/>
            <a:ext cx="70866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Arial" charset="0"/>
              </a:rPr>
              <a:t>   </a:t>
            </a:r>
            <a:r>
              <a:rPr lang="en-US" sz="3600" u="sng">
                <a:solidFill>
                  <a:srgbClr val="1C1C1C"/>
                </a:solidFill>
                <a:latin typeface="Arial" charset="0"/>
              </a:rPr>
              <a:t>Tập </a:t>
            </a:r>
            <a:r>
              <a:rPr lang="vi-VN" sz="3600" u="sng">
                <a:solidFill>
                  <a:srgbClr val="1C1C1C"/>
                </a:solidFill>
                <a:latin typeface="Arial" charset="0"/>
              </a:rPr>
              <a:t>đ</a:t>
            </a:r>
            <a:r>
              <a:rPr lang="en-US" sz="3600" u="sng">
                <a:solidFill>
                  <a:srgbClr val="1C1C1C"/>
                </a:solidFill>
                <a:latin typeface="Arial" charset="0"/>
              </a:rPr>
              <a:t>ọc</a:t>
            </a:r>
          </a:p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1C1C1C"/>
                </a:solidFill>
                <a:latin typeface="Arial" charset="0"/>
              </a:rPr>
              <a:t>    Ga-vrốt ngoài chiến lũy </a:t>
            </a:r>
            <a:r>
              <a:rPr lang="en-US" sz="2400">
                <a:solidFill>
                  <a:srgbClr val="1C1C1C"/>
                </a:solidFill>
                <a:latin typeface="Arial" charset="0"/>
              </a:rPr>
              <a:t>(</a:t>
            </a:r>
            <a:r>
              <a:rPr lang="en-US" sz="2000" i="1">
                <a:solidFill>
                  <a:srgbClr val="1C1C1C"/>
                </a:solidFill>
                <a:latin typeface="Arial" charset="0"/>
              </a:rPr>
              <a:t>Trang 80)                         (Theo HUY-GÔ)</a:t>
            </a:r>
            <a:r>
              <a:rPr lang="en-US"/>
              <a:t> </a:t>
            </a:r>
            <a:endParaRPr lang="en-US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  <p:bldP spid="51211" grpId="0"/>
      <p:bldP spid="51212" grpId="0"/>
      <p:bldP spid="51214" grpId="0"/>
      <p:bldP spid="512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192213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6122988"/>
            <a:ext cx="9144000" cy="779462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3"/>
          <p:cNvSpPr>
            <a:spLocks noChangeShapeType="1"/>
          </p:cNvSpPr>
          <p:nvPr/>
        </p:nvSpPr>
        <p:spPr bwMode="auto">
          <a:xfrm>
            <a:off x="4495800" y="2667000"/>
            <a:ext cx="0" cy="41910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295400" y="762000"/>
            <a:ext cx="66294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Arial" charset="0"/>
              </a:rPr>
              <a:t>   </a:t>
            </a:r>
            <a:r>
              <a:rPr lang="en-US" sz="3600" u="sng">
                <a:solidFill>
                  <a:srgbClr val="1C1C1C"/>
                </a:solidFill>
                <a:latin typeface="Arial" charset="0"/>
              </a:rPr>
              <a:t>Tập </a:t>
            </a:r>
            <a:r>
              <a:rPr lang="vi-VN" sz="3600" u="sng">
                <a:solidFill>
                  <a:srgbClr val="1C1C1C"/>
                </a:solidFill>
                <a:latin typeface="Arial" charset="0"/>
              </a:rPr>
              <a:t>đ</a:t>
            </a:r>
            <a:r>
              <a:rPr lang="en-US" sz="3600" u="sng">
                <a:solidFill>
                  <a:srgbClr val="1C1C1C"/>
                </a:solidFill>
                <a:latin typeface="Arial" charset="0"/>
              </a:rPr>
              <a:t>ọc</a:t>
            </a:r>
          </a:p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1C1C1C"/>
                </a:solidFill>
                <a:latin typeface="Arial" charset="0"/>
              </a:rPr>
              <a:t>    Ga-vrốt ngoài chiến lũy </a:t>
            </a:r>
            <a:r>
              <a:rPr lang="en-US" sz="2400">
                <a:solidFill>
                  <a:srgbClr val="1C1C1C"/>
                </a:solidFill>
                <a:latin typeface="Arial" charset="0"/>
              </a:rPr>
              <a:t>(</a:t>
            </a:r>
            <a:r>
              <a:rPr lang="en-US" sz="2000" i="1">
                <a:solidFill>
                  <a:srgbClr val="1C1C1C"/>
                </a:solidFill>
                <a:latin typeface="Arial" charset="0"/>
              </a:rPr>
              <a:t>Trang 80)                         (Theo HUY-GÔ)</a:t>
            </a:r>
            <a:r>
              <a:rPr lang="en-US"/>
              <a:t> </a:t>
            </a:r>
            <a:endParaRPr lang="en-US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latin typeface=".VnTime" pitchFamily="34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3175" y="2438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1C1C1C"/>
                </a:solidFill>
                <a:latin typeface="Arial" charset="0"/>
              </a:rPr>
              <a:t>I. Luyện </a:t>
            </a:r>
            <a:r>
              <a:rPr lang="vi-VN" sz="2400" u="sng">
                <a:solidFill>
                  <a:srgbClr val="1C1C1C"/>
                </a:solidFill>
                <a:latin typeface="Arial" charset="0"/>
              </a:rPr>
              <a:t>đ</a:t>
            </a:r>
            <a:r>
              <a:rPr lang="en-US" sz="2400" u="sng">
                <a:solidFill>
                  <a:srgbClr val="1C1C1C"/>
                </a:solidFill>
                <a:latin typeface="Arial" charset="0"/>
              </a:rPr>
              <a:t>ọc: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0" y="2849563"/>
            <a:ext cx="4648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>
                <a:solidFill>
                  <a:schemeClr val="bg2"/>
                </a:solidFill>
                <a:latin typeface="Arial" charset="0"/>
              </a:rPr>
              <a:t>- Ăng-giôn-ra, Ga-vrốt, Cuốc-phây-rắc.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4495800" y="2438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u="sng">
                <a:solidFill>
                  <a:srgbClr val="1C1C1C"/>
                </a:solidFill>
                <a:latin typeface="Arial" charset="0"/>
              </a:rPr>
              <a:t>II. Tìm hiểu bài: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495800" y="3276600"/>
            <a:ext cx="5181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>
                <a:solidFill>
                  <a:srgbClr val="1C1C1C"/>
                </a:solidFill>
                <a:latin typeface="Arial" charset="0"/>
              </a:rPr>
              <a:t>+ Những chi tiết nào thể hiện lòng </a:t>
            </a:r>
          </a:p>
          <a:p>
            <a:pPr eaLnBrk="0" hangingPunct="0">
              <a:spcBef>
                <a:spcPct val="50000"/>
              </a:spcBef>
            </a:pPr>
            <a:r>
              <a:rPr lang="en-US" sz="2200">
                <a:solidFill>
                  <a:srgbClr val="1C1C1C"/>
                </a:solidFill>
                <a:latin typeface="Arial" charset="0"/>
              </a:rPr>
              <a:t>dũng cảm của Ga-vrốt?</a:t>
            </a:r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1600200" y="314325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" charset="0"/>
              </a:rPr>
              <a:t>   </a:t>
            </a:r>
            <a:endParaRPr lang="en-US" sz="32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4495800" y="2895600"/>
            <a:ext cx="48498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>
                <a:solidFill>
                  <a:schemeClr val="bg2"/>
                </a:solidFill>
                <a:latin typeface="Arial" charset="0"/>
              </a:rPr>
              <a:t>- Ga-vrốt ra ngoài chiến lũy nhặt </a:t>
            </a:r>
            <a:r>
              <a:rPr lang="vi-VN" sz="2200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200">
                <a:solidFill>
                  <a:schemeClr val="bg2"/>
                </a:solidFill>
                <a:latin typeface="Arial" charset="0"/>
              </a:rPr>
              <a:t>ạn.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4495800" y="4114800"/>
            <a:ext cx="464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9900FF"/>
                </a:solidFill>
                <a:latin typeface="Arial" charset="0"/>
              </a:rPr>
              <a:t>- Em nhặt cho </a:t>
            </a:r>
            <a:r>
              <a:rPr lang="vi-VN" sz="2200">
                <a:solidFill>
                  <a:srgbClr val="9900FF"/>
                </a:solidFill>
                <a:latin typeface="Arial" charset="0"/>
              </a:rPr>
              <a:t>đ</a:t>
            </a:r>
            <a:r>
              <a:rPr lang="en-US" sz="2200">
                <a:solidFill>
                  <a:srgbClr val="9900FF"/>
                </a:solidFill>
                <a:latin typeface="Arial" charset="0"/>
              </a:rPr>
              <a:t>ầy giỏ </a:t>
            </a:r>
            <a:r>
              <a:rPr lang="vi-VN" sz="2200">
                <a:solidFill>
                  <a:srgbClr val="9900FF"/>
                </a:solidFill>
                <a:latin typeface="Arial" charset="0"/>
              </a:rPr>
              <a:t>đ</a:t>
            </a:r>
            <a:r>
              <a:rPr lang="en-US" sz="2200">
                <a:solidFill>
                  <a:srgbClr val="9900FF"/>
                </a:solidFill>
                <a:latin typeface="Arial" charset="0"/>
              </a:rPr>
              <a:t>ây; có chứ, nó r</a:t>
            </a:r>
            <a:r>
              <a:rPr lang="vi-VN" sz="2200">
                <a:solidFill>
                  <a:srgbClr val="9900FF"/>
                </a:solidFill>
                <a:latin typeface="Arial" charset="0"/>
              </a:rPr>
              <a:t>ơ</a:t>
            </a:r>
            <a:r>
              <a:rPr lang="en-US" sz="2200">
                <a:solidFill>
                  <a:srgbClr val="9900FF"/>
                </a:solidFill>
                <a:latin typeface="Arial" charset="0"/>
              </a:rPr>
              <a:t>i nh</a:t>
            </a:r>
            <a:r>
              <a:rPr lang="vi-VN" sz="2200">
                <a:solidFill>
                  <a:srgbClr val="9900FF"/>
                </a:solidFill>
                <a:latin typeface="Arial" charset="0"/>
              </a:rPr>
              <a:t>ư</a:t>
            </a:r>
            <a:r>
              <a:rPr lang="en-US" sz="2200">
                <a:solidFill>
                  <a:srgbClr val="9900FF"/>
                </a:solidFill>
                <a:latin typeface="Arial" charset="0"/>
              </a:rPr>
              <a:t> m</a:t>
            </a:r>
            <a:r>
              <a:rPr lang="vi-VN" sz="2200">
                <a:solidFill>
                  <a:srgbClr val="9900FF"/>
                </a:solidFill>
                <a:latin typeface="Arial" charset="0"/>
              </a:rPr>
              <a:t>ư</a:t>
            </a:r>
            <a:r>
              <a:rPr lang="en-US" sz="2200">
                <a:solidFill>
                  <a:srgbClr val="9900FF"/>
                </a:solidFill>
                <a:latin typeface="Arial" charset="0"/>
              </a:rPr>
              <a:t>a ấy; tí ti thôi.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4495800" y="4800600"/>
            <a:ext cx="464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9900FF"/>
                </a:solidFill>
                <a:latin typeface="Arial" charset="0"/>
              </a:rPr>
              <a:t>- Nằm xuống, </a:t>
            </a:r>
            <a:r>
              <a:rPr lang="vi-VN" sz="2200">
                <a:solidFill>
                  <a:srgbClr val="9900FF"/>
                </a:solidFill>
                <a:latin typeface="Arial" charset="0"/>
              </a:rPr>
              <a:t>đ</a:t>
            </a:r>
            <a:r>
              <a:rPr lang="en-US" sz="2200">
                <a:solidFill>
                  <a:srgbClr val="9900FF"/>
                </a:solidFill>
                <a:latin typeface="Arial" charset="0"/>
              </a:rPr>
              <a:t>ứng thẳng lên, ẩn vào, phốc ra, tới, lui,...</a:t>
            </a:r>
          </a:p>
        </p:txBody>
      </p:sp>
      <p:pic>
        <p:nvPicPr>
          <p:cNvPr id="7180" name="Picture 2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391400" y="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9" descr="img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2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2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543800" y="526415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3" descr="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  <p:bldP spid="19475" grpId="0"/>
      <p:bldP spid="19478" grpId="0"/>
      <p:bldP spid="194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4572000" y="2667000"/>
            <a:ext cx="0" cy="41910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295400" y="762000"/>
            <a:ext cx="70866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Arial" charset="0"/>
              </a:rPr>
              <a:t>   </a:t>
            </a:r>
            <a:r>
              <a:rPr lang="en-US" sz="3600" u="sng">
                <a:solidFill>
                  <a:srgbClr val="1C1C1C"/>
                </a:solidFill>
                <a:latin typeface="Arial" charset="0"/>
              </a:rPr>
              <a:t>Tập </a:t>
            </a:r>
            <a:r>
              <a:rPr lang="vi-VN" sz="3600" u="sng">
                <a:solidFill>
                  <a:srgbClr val="1C1C1C"/>
                </a:solidFill>
                <a:latin typeface="Arial" charset="0"/>
              </a:rPr>
              <a:t>đ</a:t>
            </a:r>
            <a:r>
              <a:rPr lang="en-US" sz="3600" u="sng">
                <a:solidFill>
                  <a:srgbClr val="1C1C1C"/>
                </a:solidFill>
                <a:latin typeface="Arial" charset="0"/>
              </a:rPr>
              <a:t>ọc</a:t>
            </a:r>
          </a:p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1C1C1C"/>
                </a:solidFill>
                <a:latin typeface="Arial" charset="0"/>
              </a:rPr>
              <a:t>    Ga-vrốt ngoài chiến lũy </a:t>
            </a:r>
            <a:r>
              <a:rPr lang="en-US" sz="2400">
                <a:solidFill>
                  <a:srgbClr val="1C1C1C"/>
                </a:solidFill>
                <a:latin typeface="Arial" charset="0"/>
              </a:rPr>
              <a:t>(</a:t>
            </a:r>
            <a:r>
              <a:rPr lang="en-US" sz="2000" i="1">
                <a:solidFill>
                  <a:srgbClr val="1C1C1C"/>
                </a:solidFill>
                <a:latin typeface="Arial" charset="0"/>
              </a:rPr>
              <a:t>Trang 80)                         (Theo HUY-GÔ)</a:t>
            </a:r>
            <a:r>
              <a:rPr lang="en-US">
                <a:solidFill>
                  <a:srgbClr val="1C1C1C"/>
                </a:solidFill>
              </a:rPr>
              <a:t> </a:t>
            </a:r>
            <a:endParaRPr lang="en-US">
              <a:solidFill>
                <a:srgbClr val="1C1C1C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solidFill>
                <a:srgbClr val="1C1C1C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solidFill>
                <a:srgbClr val="1C1C1C"/>
              </a:solidFill>
              <a:latin typeface=".VnTime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-3175" y="2438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1C1C1C"/>
                </a:solidFill>
                <a:latin typeface="Arial" charset="0"/>
              </a:rPr>
              <a:t>I. Luyện </a:t>
            </a:r>
            <a:r>
              <a:rPr lang="vi-VN" sz="2400" u="sng">
                <a:solidFill>
                  <a:srgbClr val="1C1C1C"/>
                </a:solidFill>
                <a:latin typeface="Arial" charset="0"/>
              </a:rPr>
              <a:t>đ</a:t>
            </a:r>
            <a:r>
              <a:rPr lang="en-US" sz="2400" u="sng">
                <a:solidFill>
                  <a:srgbClr val="1C1C1C"/>
                </a:solidFill>
                <a:latin typeface="Arial" charset="0"/>
              </a:rPr>
              <a:t>ọc</a:t>
            </a:r>
            <a:r>
              <a:rPr lang="en-US" sz="2400">
                <a:solidFill>
                  <a:srgbClr val="1C1C1C"/>
                </a:solidFill>
                <a:latin typeface="Arial" charset="0"/>
              </a:rPr>
              <a:t>: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-12700" y="2925763"/>
            <a:ext cx="47371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>
                <a:solidFill>
                  <a:schemeClr val="bg2"/>
                </a:solidFill>
                <a:latin typeface="Arial" charset="0"/>
              </a:rPr>
              <a:t>- Ăng-giôn-ra, Ga-vrốt, Cuốc-phây-rắc.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90800" y="2819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" charset="0"/>
              </a:rPr>
              <a:t> </a:t>
            </a:r>
            <a:endParaRPr lang="en-US" sz="2200">
              <a:latin typeface="Arial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648200" y="25146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u="sng">
                <a:solidFill>
                  <a:srgbClr val="1C1C1C"/>
                </a:solidFill>
                <a:latin typeface="Arial" charset="0"/>
              </a:rPr>
              <a:t>II. Tìm hiểu bài</a:t>
            </a:r>
            <a:r>
              <a:rPr lang="en-US" sz="2400">
                <a:solidFill>
                  <a:srgbClr val="1C1C1C"/>
                </a:solidFill>
                <a:latin typeface="Arial" charset="0"/>
              </a:rPr>
              <a:t>: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600200" y="314325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" charset="0"/>
              </a:rPr>
              <a:t>   </a:t>
            </a:r>
            <a:endParaRPr lang="en-US" sz="32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572000" y="2971800"/>
            <a:ext cx="457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>
                <a:solidFill>
                  <a:schemeClr val="bg2"/>
                </a:solidFill>
                <a:latin typeface="Arial" charset="0"/>
              </a:rPr>
              <a:t>- Ga-vrốt ra ngoài chiến lũy nhặt </a:t>
            </a:r>
            <a:r>
              <a:rPr lang="vi-VN" sz="2200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200">
                <a:solidFill>
                  <a:schemeClr val="bg2"/>
                </a:solidFill>
                <a:latin typeface="Arial" charset="0"/>
              </a:rPr>
              <a:t>ạn.</a:t>
            </a: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4572000" y="3810000"/>
            <a:ext cx="39576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>
                <a:solidFill>
                  <a:schemeClr val="bg2"/>
                </a:solidFill>
                <a:latin typeface="Arial" charset="0"/>
              </a:rPr>
              <a:t>- Lòng dũng cảm của Ga-vrốt.</a:t>
            </a:r>
          </a:p>
        </p:txBody>
      </p:sp>
      <p:pic>
        <p:nvPicPr>
          <p:cNvPr id="8203" name="Picture 13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391400" y="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9" descr="img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543800" y="526415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3" descr="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IMGP29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8" descr="IMGP29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1192213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0" y="6078538"/>
            <a:ext cx="9144000" cy="779462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4572000" y="2667000"/>
            <a:ext cx="0" cy="41910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295400" y="762000"/>
            <a:ext cx="66294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latin typeface="Arial" charset="0"/>
              </a:rPr>
              <a:t>   </a:t>
            </a:r>
            <a:r>
              <a:rPr lang="en-US" sz="3600" u="sng">
                <a:solidFill>
                  <a:srgbClr val="1C1C1C"/>
                </a:solidFill>
                <a:latin typeface="Arial" charset="0"/>
              </a:rPr>
              <a:t>Tập </a:t>
            </a:r>
            <a:r>
              <a:rPr lang="vi-VN" sz="3600" u="sng">
                <a:solidFill>
                  <a:srgbClr val="1C1C1C"/>
                </a:solidFill>
                <a:latin typeface="Arial" charset="0"/>
              </a:rPr>
              <a:t>đ</a:t>
            </a:r>
            <a:r>
              <a:rPr lang="en-US" sz="3600" u="sng">
                <a:solidFill>
                  <a:srgbClr val="1C1C1C"/>
                </a:solidFill>
                <a:latin typeface="Arial" charset="0"/>
              </a:rPr>
              <a:t>ọc</a:t>
            </a:r>
          </a:p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1C1C1C"/>
                </a:solidFill>
                <a:latin typeface="Arial" charset="0"/>
              </a:rPr>
              <a:t>    Ga-vrốt ngoài chiến lũy </a:t>
            </a:r>
            <a:r>
              <a:rPr lang="en-US" sz="2400">
                <a:solidFill>
                  <a:srgbClr val="1C1C1C"/>
                </a:solidFill>
                <a:latin typeface="Arial" charset="0"/>
              </a:rPr>
              <a:t>(</a:t>
            </a:r>
            <a:r>
              <a:rPr lang="en-US" sz="2000" i="1">
                <a:solidFill>
                  <a:srgbClr val="1C1C1C"/>
                </a:solidFill>
                <a:latin typeface="Arial" charset="0"/>
              </a:rPr>
              <a:t>Trang 80)                         (Theo HUY-GÔ)</a:t>
            </a:r>
            <a:r>
              <a:rPr lang="en-US">
                <a:solidFill>
                  <a:srgbClr val="1C1C1C"/>
                </a:solidFill>
              </a:rPr>
              <a:t> </a:t>
            </a:r>
            <a:endParaRPr lang="en-US">
              <a:solidFill>
                <a:srgbClr val="1C1C1C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solidFill>
                <a:srgbClr val="1C1C1C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solidFill>
                <a:srgbClr val="1C1C1C"/>
              </a:solidFill>
              <a:latin typeface=".VnTime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-3175" y="2438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1C1C1C"/>
                </a:solidFill>
                <a:latin typeface="Arial" charset="0"/>
              </a:rPr>
              <a:t>I. Luyện </a:t>
            </a:r>
            <a:r>
              <a:rPr lang="vi-VN" sz="2400" u="sng">
                <a:solidFill>
                  <a:srgbClr val="1C1C1C"/>
                </a:solidFill>
                <a:latin typeface="Arial" charset="0"/>
              </a:rPr>
              <a:t>đ</a:t>
            </a:r>
            <a:r>
              <a:rPr lang="en-US" sz="2400" u="sng">
                <a:solidFill>
                  <a:srgbClr val="1C1C1C"/>
                </a:solidFill>
                <a:latin typeface="Arial" charset="0"/>
              </a:rPr>
              <a:t>ọc</a:t>
            </a:r>
            <a:r>
              <a:rPr lang="en-US" sz="2400">
                <a:solidFill>
                  <a:srgbClr val="1C1C1C"/>
                </a:solidFill>
                <a:latin typeface="Arial" charset="0"/>
              </a:rPr>
              <a:t>: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-12700" y="2925763"/>
            <a:ext cx="47371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>
                <a:solidFill>
                  <a:schemeClr val="bg2"/>
                </a:solidFill>
                <a:latin typeface="Arial" charset="0"/>
              </a:rPr>
              <a:t>- Ăng-giôn-ra, Ga-vrốt, Cuốc-phây-rắc.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590800" y="2819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" charset="0"/>
              </a:rPr>
              <a:t> </a:t>
            </a:r>
            <a:endParaRPr lang="en-US" sz="2200">
              <a:latin typeface="Arial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648200" y="25146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u="sng">
                <a:solidFill>
                  <a:srgbClr val="1C1C1C"/>
                </a:solidFill>
                <a:latin typeface="Arial" charset="0"/>
              </a:rPr>
              <a:t>II. Tìm hiểu bài</a:t>
            </a:r>
            <a:r>
              <a:rPr lang="en-US" sz="2400">
                <a:solidFill>
                  <a:srgbClr val="1C1C1C"/>
                </a:solidFill>
                <a:latin typeface="Arial" charset="0"/>
              </a:rPr>
              <a:t>: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600200" y="314325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" charset="0"/>
              </a:rPr>
              <a:t>   </a:t>
            </a:r>
            <a:endParaRPr lang="en-US" sz="32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686300" y="2919413"/>
            <a:ext cx="48498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>
                <a:solidFill>
                  <a:schemeClr val="bg2"/>
                </a:solidFill>
                <a:latin typeface="Arial" charset="0"/>
              </a:rPr>
              <a:t>- Ga-vrốt ra ngoài chiến lũy nhặt </a:t>
            </a:r>
            <a:r>
              <a:rPr lang="vi-VN" sz="2200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200">
                <a:solidFill>
                  <a:schemeClr val="bg2"/>
                </a:solidFill>
                <a:latin typeface="Arial" charset="0"/>
              </a:rPr>
              <a:t>ạn.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4675188" y="3352800"/>
            <a:ext cx="39576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>
                <a:solidFill>
                  <a:schemeClr val="bg2"/>
                </a:solidFill>
                <a:latin typeface="Arial" charset="0"/>
              </a:rPr>
              <a:t>- Lòng dũng cảm của Ga-vrốt.</a:t>
            </a:r>
          </a:p>
        </p:txBody>
      </p:sp>
      <p:pic>
        <p:nvPicPr>
          <p:cNvPr id="10251" name="Picture 11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391400" y="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9" descr="img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543800" y="526415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3" descr="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4572000" y="2667000"/>
            <a:ext cx="0" cy="41910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295400" y="762000"/>
            <a:ext cx="66294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Arial" charset="0"/>
              </a:rPr>
              <a:t>   </a:t>
            </a:r>
            <a:r>
              <a:rPr lang="en-US" sz="3200" u="sng">
                <a:solidFill>
                  <a:srgbClr val="1C1C1C"/>
                </a:solidFill>
                <a:latin typeface="Arial" charset="0"/>
              </a:rPr>
              <a:t>Tập </a:t>
            </a:r>
            <a:r>
              <a:rPr lang="vi-VN" sz="3200" u="sng">
                <a:solidFill>
                  <a:srgbClr val="1C1C1C"/>
                </a:solidFill>
                <a:latin typeface="Arial" charset="0"/>
              </a:rPr>
              <a:t>đ</a:t>
            </a:r>
            <a:r>
              <a:rPr lang="en-US" sz="3200" u="sng">
                <a:solidFill>
                  <a:srgbClr val="1C1C1C"/>
                </a:solidFill>
                <a:latin typeface="Arial" charset="0"/>
              </a:rPr>
              <a:t>ọc</a:t>
            </a:r>
          </a:p>
          <a:p>
            <a:pPr algn="r">
              <a:spcBef>
                <a:spcPct val="50000"/>
              </a:spcBef>
            </a:pPr>
            <a:r>
              <a:rPr lang="en-US" sz="3200">
                <a:solidFill>
                  <a:srgbClr val="1C1C1C"/>
                </a:solidFill>
                <a:latin typeface="Arial" charset="0"/>
              </a:rPr>
              <a:t>    Ga-vrốt ngoài chiến lũy </a:t>
            </a:r>
            <a:r>
              <a:rPr lang="en-US" sz="2000">
                <a:solidFill>
                  <a:srgbClr val="1C1C1C"/>
                </a:solidFill>
                <a:latin typeface="Arial" charset="0"/>
              </a:rPr>
              <a:t>(</a:t>
            </a:r>
            <a:r>
              <a:rPr lang="en-US" i="1">
                <a:solidFill>
                  <a:srgbClr val="1C1C1C"/>
                </a:solidFill>
                <a:latin typeface="Arial" charset="0"/>
              </a:rPr>
              <a:t>Trang 80)                         (Theo HUY-GÔ)</a:t>
            </a:r>
            <a:r>
              <a:rPr lang="en-US" sz="1600">
                <a:solidFill>
                  <a:srgbClr val="1C1C1C"/>
                </a:solidFill>
              </a:rPr>
              <a:t> </a:t>
            </a:r>
            <a:endParaRPr lang="en-US" sz="1600">
              <a:solidFill>
                <a:srgbClr val="1C1C1C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sz="2000">
              <a:solidFill>
                <a:srgbClr val="1C1C1C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sz="2000">
              <a:solidFill>
                <a:srgbClr val="1C1C1C"/>
              </a:solidFill>
              <a:latin typeface=".VnTime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-3175" y="2438400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solidFill>
                  <a:srgbClr val="1C1C1C"/>
                </a:solidFill>
                <a:latin typeface="Arial" charset="0"/>
              </a:rPr>
              <a:t>I. Luyện </a:t>
            </a:r>
            <a:r>
              <a:rPr lang="vi-VN" sz="2000" u="sng">
                <a:solidFill>
                  <a:srgbClr val="1C1C1C"/>
                </a:solidFill>
                <a:latin typeface="Arial" charset="0"/>
              </a:rPr>
              <a:t>đ</a:t>
            </a:r>
            <a:r>
              <a:rPr lang="en-US" sz="2000" u="sng">
                <a:solidFill>
                  <a:srgbClr val="1C1C1C"/>
                </a:solidFill>
                <a:latin typeface="Arial" charset="0"/>
              </a:rPr>
              <a:t>ọc</a:t>
            </a:r>
            <a:r>
              <a:rPr lang="en-US" sz="2000">
                <a:solidFill>
                  <a:srgbClr val="1C1C1C"/>
                </a:solidFill>
                <a:latin typeface="Arial" charset="0"/>
              </a:rPr>
              <a:t>: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-12700" y="2879725"/>
            <a:ext cx="47371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latin typeface="Arial" charset="0"/>
              </a:rPr>
              <a:t>- Ăng-giôn-ra, Ga-vrốt, Cuốc-phây-rắc.</a:t>
            </a:r>
          </a:p>
          <a:p>
            <a:pPr eaLnBrk="0" hangingPunct="0">
              <a:spcBef>
                <a:spcPct val="50000"/>
              </a:spcBef>
            </a:pPr>
            <a:endParaRPr lang="en-US" sz="2000">
              <a:solidFill>
                <a:schemeClr val="accent2"/>
              </a:solidFill>
              <a:latin typeface=".VnTime" pitchFamily="34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524000" y="472440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648200" y="2514600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u="sng">
                <a:solidFill>
                  <a:srgbClr val="1C1C1C"/>
                </a:solidFill>
                <a:latin typeface="Arial" charset="0"/>
              </a:rPr>
              <a:t>II. Tìm hiểu bài</a:t>
            </a:r>
            <a:r>
              <a:rPr lang="en-US" sz="2000">
                <a:solidFill>
                  <a:srgbClr val="1C1C1C"/>
                </a:solidFill>
                <a:latin typeface="Arial" charset="0"/>
              </a:rPr>
              <a:t>: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1600200" y="314325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   </a:t>
            </a:r>
            <a:endParaRPr lang="en-US" sz="28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4686300" y="2919413"/>
            <a:ext cx="4411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latin typeface="Arial" charset="0"/>
              </a:rPr>
              <a:t>- Ga-vrốt ra ngoài chiến lũy nhặt </a:t>
            </a:r>
            <a:r>
              <a:rPr lang="vi-VN" sz="2000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000">
                <a:solidFill>
                  <a:schemeClr val="bg2"/>
                </a:solidFill>
                <a:latin typeface="Arial" charset="0"/>
              </a:rPr>
              <a:t>ạn.</a:t>
            </a:r>
          </a:p>
        </p:txBody>
      </p:sp>
      <p:sp>
        <p:nvSpPr>
          <p:cNvPr id="11274" name="Rectangle 12"/>
          <p:cNvSpPr>
            <a:spLocks noChangeArrowheads="1"/>
          </p:cNvSpPr>
          <p:nvPr/>
        </p:nvSpPr>
        <p:spPr bwMode="auto">
          <a:xfrm>
            <a:off x="4675188" y="3300413"/>
            <a:ext cx="3584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latin typeface="Arial" charset="0"/>
              </a:rPr>
              <a:t>- Lòng dũng cảm của Ga-vrốt.</a:t>
            </a: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4648200" y="3657600"/>
            <a:ext cx="434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1C1C1C"/>
                </a:solidFill>
                <a:latin typeface="Arial" charset="0"/>
              </a:rPr>
              <a:t>+ Vì sao tác giả nói Ga-vrốt là một</a:t>
            </a:r>
            <a:r>
              <a:rPr lang="en-US" sz="20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thiên thần?</a:t>
            </a:r>
            <a:r>
              <a:rPr lang="en-US" sz="2000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4648200" y="3992563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thiên thần</a:t>
            </a:r>
          </a:p>
        </p:txBody>
      </p:sp>
      <p:pic>
        <p:nvPicPr>
          <p:cNvPr id="11277" name="Picture 1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391400" y="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9" descr="img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8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9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543800" y="526415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3" descr="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1" grpId="0"/>
      <p:bldP spid="89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4572000" y="2667000"/>
            <a:ext cx="0" cy="41910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219200" y="762000"/>
            <a:ext cx="67818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Arial" charset="0"/>
              </a:rPr>
              <a:t>   </a:t>
            </a:r>
            <a:r>
              <a:rPr lang="en-US" sz="3200" u="sng">
                <a:solidFill>
                  <a:srgbClr val="1C1C1C"/>
                </a:solidFill>
                <a:latin typeface="Arial" charset="0"/>
              </a:rPr>
              <a:t>Tập </a:t>
            </a:r>
            <a:r>
              <a:rPr lang="vi-VN" sz="3200" u="sng">
                <a:solidFill>
                  <a:srgbClr val="1C1C1C"/>
                </a:solidFill>
                <a:latin typeface="Arial" charset="0"/>
              </a:rPr>
              <a:t>đ</a:t>
            </a:r>
            <a:r>
              <a:rPr lang="en-US" sz="3200" u="sng">
                <a:solidFill>
                  <a:srgbClr val="1C1C1C"/>
                </a:solidFill>
                <a:latin typeface="Arial" charset="0"/>
              </a:rPr>
              <a:t>ọc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1C1C1C"/>
                </a:solidFill>
                <a:latin typeface="Arial" charset="0"/>
              </a:rPr>
              <a:t>    Ga-vrốt ngoài chiến lũy </a:t>
            </a:r>
            <a:r>
              <a:rPr lang="en-US" i="1">
                <a:solidFill>
                  <a:srgbClr val="1C1C1C"/>
                </a:solidFill>
                <a:latin typeface="Arial" charset="0"/>
              </a:rPr>
              <a:t>(Trang 80)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i="1">
                <a:solidFill>
                  <a:srgbClr val="1C1C1C"/>
                </a:solidFill>
                <a:latin typeface="Arial" charset="0"/>
              </a:rPr>
              <a:t>                                                                        (Theo HUY-GÔ)</a:t>
            </a:r>
            <a:r>
              <a:rPr lang="en-US" i="1">
                <a:solidFill>
                  <a:srgbClr val="1C1C1C"/>
                </a:solidFill>
              </a:rPr>
              <a:t> </a:t>
            </a:r>
            <a:endParaRPr lang="en-US" i="1">
              <a:solidFill>
                <a:srgbClr val="1C1C1C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i="1">
              <a:solidFill>
                <a:srgbClr val="1C1C1C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i="1">
              <a:solidFill>
                <a:srgbClr val="1C1C1C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</a:pPr>
            <a:endParaRPr lang="en-US" sz="2000">
              <a:latin typeface=".VnTime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3175" y="2514600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solidFill>
                  <a:srgbClr val="1C1C1C"/>
                </a:solidFill>
                <a:latin typeface="Arial" charset="0"/>
              </a:rPr>
              <a:t>I. Luyện </a:t>
            </a:r>
            <a:r>
              <a:rPr lang="vi-VN" sz="2000" u="sng">
                <a:solidFill>
                  <a:srgbClr val="1C1C1C"/>
                </a:solidFill>
                <a:latin typeface="Arial" charset="0"/>
              </a:rPr>
              <a:t>đ</a:t>
            </a:r>
            <a:r>
              <a:rPr lang="en-US" sz="2000" u="sng">
                <a:solidFill>
                  <a:srgbClr val="1C1C1C"/>
                </a:solidFill>
                <a:latin typeface="Arial" charset="0"/>
              </a:rPr>
              <a:t>ọc</a:t>
            </a:r>
            <a:r>
              <a:rPr lang="en-US" sz="2000">
                <a:solidFill>
                  <a:srgbClr val="1C1C1C"/>
                </a:solidFill>
                <a:latin typeface="Arial" charset="0"/>
              </a:rPr>
              <a:t>: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2925763"/>
            <a:ext cx="46482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latin typeface="Arial" charset="0"/>
              </a:rPr>
              <a:t>- Ăng-giôn-ra, Ga-vrốt, Cuốc-phây-rắc</a:t>
            </a:r>
            <a:r>
              <a:rPr lang="en-US" sz="2000">
                <a:solidFill>
                  <a:srgbClr val="66FF99"/>
                </a:solidFill>
                <a:latin typeface="Arial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endParaRPr lang="en-US" sz="2000">
              <a:solidFill>
                <a:srgbClr val="66FF99"/>
              </a:solidFill>
              <a:latin typeface=".VnTime" pitchFamily="34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600200" y="480060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 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572000" y="2514600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u="sng">
                <a:solidFill>
                  <a:srgbClr val="1C1C1C"/>
                </a:solidFill>
                <a:latin typeface="Arial" charset="0"/>
              </a:rPr>
              <a:t>II. Tìm hiểu bài</a:t>
            </a:r>
            <a:r>
              <a:rPr lang="en-US" sz="2000">
                <a:solidFill>
                  <a:srgbClr val="1C1C1C"/>
                </a:solidFill>
                <a:latin typeface="Arial" charset="0"/>
              </a:rPr>
              <a:t>:</a:t>
            </a: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1600200" y="314325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   </a:t>
            </a:r>
            <a:endParaRPr lang="en-US" sz="28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4572000" y="3886200"/>
            <a:ext cx="411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1C1C1C"/>
                </a:solidFill>
                <a:latin typeface="Arial" charset="0"/>
              </a:rPr>
              <a:t>+ Nêu cảm nghĩ của em về nhân vật Ga-vrốt.</a:t>
            </a:r>
          </a:p>
        </p:txBody>
      </p:sp>
      <p:sp>
        <p:nvSpPr>
          <p:cNvPr id="12298" name="Rectangle 15"/>
          <p:cNvSpPr>
            <a:spLocks noChangeArrowheads="1"/>
          </p:cNvSpPr>
          <p:nvPr/>
        </p:nvSpPr>
        <p:spPr bwMode="auto">
          <a:xfrm>
            <a:off x="4641850" y="2981325"/>
            <a:ext cx="526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Arial" charset="0"/>
              </a:rPr>
              <a:t>-  Ga-vrốt ra ngoài chiến lũy nhặt </a:t>
            </a:r>
            <a:r>
              <a:rPr lang="vi-VN" sz="2000">
                <a:solidFill>
                  <a:schemeClr val="bg2"/>
                </a:solidFill>
                <a:latin typeface="Arial" charset="0"/>
              </a:rPr>
              <a:t>đ</a:t>
            </a:r>
            <a:r>
              <a:rPr lang="en-US" sz="2000">
                <a:solidFill>
                  <a:schemeClr val="bg2"/>
                </a:solidFill>
                <a:latin typeface="Arial" charset="0"/>
              </a:rPr>
              <a:t>ạn.</a:t>
            </a:r>
          </a:p>
        </p:txBody>
      </p:sp>
      <p:sp>
        <p:nvSpPr>
          <p:cNvPr id="12299" name="Rectangle 16"/>
          <p:cNvSpPr>
            <a:spLocks noChangeArrowheads="1"/>
          </p:cNvSpPr>
          <p:nvPr/>
        </p:nvSpPr>
        <p:spPr bwMode="auto">
          <a:xfrm>
            <a:off x="4648200" y="3452813"/>
            <a:ext cx="3584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latin typeface="Arial" charset="0"/>
              </a:rPr>
              <a:t>- Lòng dũng cảm của Ga-vrốt.</a:t>
            </a:r>
          </a:p>
        </p:txBody>
      </p:sp>
      <p:pic>
        <p:nvPicPr>
          <p:cNvPr id="12300" name="Picture 1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391400" y="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9" descr="img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9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20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391400" y="5111750"/>
            <a:ext cx="17526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3" descr="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2" grpId="0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3770229</TotalTime>
  <Words>748</Words>
  <Application>Microsoft Office PowerPoint</Application>
  <PresentationFormat>On-screen Show (4:3)</PresentationFormat>
  <Paragraphs>99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Tahoma</vt:lpstr>
      <vt:lpstr>Arial</vt:lpstr>
      <vt:lpstr>Wingdings</vt:lpstr>
      <vt:lpstr>.VnTime</vt:lpstr>
      <vt:lpstr>Ocean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HAI DUONG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QUOC VIET</dc:creator>
  <cp:lastModifiedBy>CSTeam</cp:lastModifiedBy>
  <cp:revision>733</cp:revision>
  <dcterms:created xsi:type="dcterms:W3CDTF">2002-04-27T02:34:11Z</dcterms:created>
  <dcterms:modified xsi:type="dcterms:W3CDTF">2016-06-30T01:56:38Z</dcterms:modified>
</cp:coreProperties>
</file>